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29"/>
  </p:notesMasterIdLst>
  <p:handoutMasterIdLst>
    <p:handoutMasterId r:id="rId30"/>
  </p:handoutMasterIdLst>
  <p:sldIdLst>
    <p:sldId id="256" r:id="rId2"/>
    <p:sldId id="257" r:id="rId3"/>
    <p:sldId id="258" r:id="rId4"/>
    <p:sldId id="259" r:id="rId5"/>
    <p:sldId id="264" r:id="rId6"/>
    <p:sldId id="267" r:id="rId7"/>
    <p:sldId id="274" r:id="rId8"/>
    <p:sldId id="296" r:id="rId9"/>
    <p:sldId id="266" r:id="rId10"/>
    <p:sldId id="260" r:id="rId11"/>
    <p:sldId id="262" r:id="rId12"/>
    <p:sldId id="263" r:id="rId13"/>
    <p:sldId id="268" r:id="rId14"/>
    <p:sldId id="292" r:id="rId15"/>
    <p:sldId id="271" r:id="rId16"/>
    <p:sldId id="295" r:id="rId17"/>
    <p:sldId id="270" r:id="rId18"/>
    <p:sldId id="272" r:id="rId19"/>
    <p:sldId id="273"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600" autoAdjust="0"/>
    <p:restoredTop sz="86381" autoAdjust="0"/>
  </p:normalViewPr>
  <p:slideViewPr>
    <p:cSldViewPr>
      <p:cViewPr>
        <p:scale>
          <a:sx n="73" d="100"/>
          <a:sy n="73" d="100"/>
        </p:scale>
        <p:origin x="-990" y="-186"/>
      </p:cViewPr>
      <p:guideLst>
        <p:guide orient="horz" pos="2160"/>
        <p:guide pos="2880"/>
      </p:guideLst>
    </p:cSldViewPr>
  </p:slideViewPr>
  <p:outlineViewPr>
    <p:cViewPr>
      <p:scale>
        <a:sx n="33" d="100"/>
        <a:sy n="33" d="100"/>
      </p:scale>
      <p:origin x="0" y="26484"/>
    </p:cViewPr>
  </p:outlin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C8D428C-BAFB-4D14-9935-61B902EE85C1}" type="datetimeFigureOut">
              <a:rPr lang="en-US"/>
              <a:pPr>
                <a:defRPr/>
              </a:pPr>
              <a:t>9/22/2013</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A76AE35-F8D7-4E35-84AA-AD1DC9D6726C}" type="slidenum">
              <a:rPr lang="en-US"/>
              <a:pPr>
                <a:defRPr/>
              </a:pPr>
              <a:t>‹#›</a:t>
            </a:fld>
            <a:endParaRPr lang="en-US"/>
          </a:p>
        </p:txBody>
      </p:sp>
    </p:spTree>
    <p:extLst>
      <p:ext uri="{BB962C8B-B14F-4D97-AF65-F5344CB8AC3E}">
        <p14:creationId xmlns="" xmlns:p14="http://schemas.microsoft.com/office/powerpoint/2010/main" val="11063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846414C-8E7B-49DC-898D-77A3FF7999EE}" type="datetimeFigureOut">
              <a:rPr lang="en-US"/>
              <a:pPr>
                <a:defRPr/>
              </a:pPr>
              <a:t>9/22/2013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3AF25C4-3590-4784-AA90-DF5AADDFE6D6}" type="slidenum">
              <a:rPr lang="en-US"/>
              <a:pPr>
                <a:defRPr/>
              </a:pPr>
              <a:t>‹#›</a:t>
            </a:fld>
            <a:endParaRPr lang="en-US"/>
          </a:p>
        </p:txBody>
      </p:sp>
    </p:spTree>
    <p:extLst>
      <p:ext uri="{BB962C8B-B14F-4D97-AF65-F5344CB8AC3E}">
        <p14:creationId xmlns="" xmlns:p14="http://schemas.microsoft.com/office/powerpoint/2010/main" val="39693070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8D8AB0-AB76-4252-BA7D-DB2C8466CDA8}" type="datetimeFigureOut">
              <a:rPr lang="en-US" smtClean="0"/>
              <a:pPr/>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pPr/>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pPr/>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pPr/>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D8AB0-AB76-4252-BA7D-DB2C8466CDA8}" type="datetimeFigureOut">
              <a:rPr lang="en-US" smtClean="0"/>
              <a:pPr/>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8D8AB0-AB76-4252-BA7D-DB2C8466CDA8}" type="datetimeFigureOut">
              <a:rPr lang="en-US" smtClean="0"/>
              <a:pPr/>
              <a:t>9/22/2013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8D8AB0-AB76-4252-BA7D-DB2C8466CDA8}" type="datetimeFigureOut">
              <a:rPr lang="en-US" smtClean="0"/>
              <a:pPr/>
              <a:t>9/22/2013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70F5B9-FC1E-43D4-B34F-9ADF10725064}"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D8AB0-AB76-4252-BA7D-DB2C8466CDA8}" type="datetimeFigureOut">
              <a:rPr lang="en-US" smtClean="0"/>
              <a:pPr/>
              <a:t>9/22/2013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D8AB0-AB76-4252-BA7D-DB2C8466CDA8}" type="datetimeFigureOut">
              <a:rPr lang="en-US" smtClean="0"/>
              <a:pPr/>
              <a:t>9/22/2013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pPr/>
              <a:t>9/22/2013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pPr/>
              <a:t>9/22/2013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240" y="32845"/>
            <a:ext cx="83058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E8D8AB0-AB76-4252-BA7D-DB2C8466CDA8}" type="datetimeFigureOut">
              <a:rPr lang="en-US" smtClean="0"/>
              <a:pPr/>
              <a:t>9/22/2013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DD70F5B9-FC1E-43D4-B34F-9ADF10725064}"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752600" y="1752600"/>
            <a:ext cx="7391400" cy="1470025"/>
          </a:xfrm>
        </p:spPr>
        <p:txBody>
          <a:bodyPr>
            <a:normAutofit fontScale="90000"/>
          </a:bodyPr>
          <a:lstStyle/>
          <a:p>
            <a:pPr eaLnBrk="1" hangingPunct="1">
              <a:defRPr/>
            </a:pPr>
            <a:r>
              <a:rPr lang="en-US" dirty="0" smtClean="0">
                <a:effectLst>
                  <a:outerShdw blurRad="38100" dist="38100" dir="2700000" algn="tl">
                    <a:srgbClr val="000000">
                      <a:alpha val="43137"/>
                    </a:srgbClr>
                  </a:outerShdw>
                </a:effectLst>
              </a:rPr>
              <a:t>Tsunamis</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Chapter 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62000" y="609600"/>
            <a:ext cx="7391400" cy="1017588"/>
          </a:xfrm>
        </p:spPr>
        <p:txBody>
          <a:bodyPr/>
          <a:lstStyle/>
          <a:p>
            <a:pPr>
              <a:defRPr/>
            </a:pPr>
            <a:r>
              <a:rPr lang="en-US" dirty="0" smtClean="0"/>
              <a:t>Tsunami Waves</a:t>
            </a:r>
            <a:endParaRPr lang="en-US" dirty="0"/>
          </a:p>
        </p:txBody>
      </p:sp>
      <p:pic>
        <p:nvPicPr>
          <p:cNvPr id="1031" name="Picture 7" descr="http://www.enchantedlearning.com/subjects/tsunami/gifs/hittingshore.GIF"/>
          <p:cNvPicPr>
            <a:picLocks noChangeAspect="1" noChangeArrowheads="1"/>
          </p:cNvPicPr>
          <p:nvPr/>
        </p:nvPicPr>
        <p:blipFill>
          <a:blip r:embed="rId2" cstate="print"/>
          <a:srcRect/>
          <a:stretch>
            <a:fillRect/>
          </a:stretch>
        </p:blipFill>
        <p:spPr bwMode="auto">
          <a:xfrm>
            <a:off x="914400" y="2133600"/>
            <a:ext cx="7315200" cy="302884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1524000"/>
            <a:ext cx="8763000" cy="4530725"/>
          </a:xfrm>
        </p:spPr>
        <p:txBody>
          <a:bodyPr>
            <a:normAutofit/>
          </a:bodyPr>
          <a:lstStyle/>
          <a:p>
            <a:pPr>
              <a:defRPr/>
            </a:pPr>
            <a:r>
              <a:rPr lang="en-US" dirty="0" smtClean="0"/>
              <a:t>How do Landslides cause a Tsunamis?</a:t>
            </a:r>
          </a:p>
          <a:p>
            <a:pPr lvl="1">
              <a:defRPr/>
            </a:pPr>
            <a:r>
              <a:rPr lang="en-US" sz="2400" dirty="0" smtClean="0">
                <a:effectLst/>
              </a:rPr>
              <a:t>If there is a landslide under that ocean, they can cause a tsunami</a:t>
            </a:r>
          </a:p>
          <a:p>
            <a:pPr lvl="1">
              <a:defRPr/>
            </a:pPr>
            <a:r>
              <a:rPr lang="en-US" sz="2400" dirty="0" smtClean="0"/>
              <a:t>These landslides are called </a:t>
            </a:r>
            <a:r>
              <a:rPr lang="en-US" sz="2400" b="1" dirty="0" smtClean="0"/>
              <a:t>submarine landslides </a:t>
            </a:r>
          </a:p>
          <a:p>
            <a:pPr lvl="1">
              <a:defRPr/>
            </a:pPr>
            <a:r>
              <a:rPr lang="en-US" sz="2400" dirty="0" smtClean="0"/>
              <a:t>Or they can be large rock</a:t>
            </a:r>
            <a:r>
              <a:rPr lang="en-US" sz="2400" b="1" dirty="0" smtClean="0"/>
              <a:t> avalanches </a:t>
            </a:r>
            <a:r>
              <a:rPr lang="en-US" sz="2400" dirty="0" smtClean="0"/>
              <a:t>that fall from mountains into the ocean</a:t>
            </a:r>
          </a:p>
          <a:p>
            <a:pPr lvl="1">
              <a:defRPr/>
            </a:pPr>
            <a:r>
              <a:rPr lang="en-US" sz="2400" dirty="0" smtClean="0"/>
              <a:t>In most cases these landslides are caused by earthquakes</a:t>
            </a:r>
          </a:p>
          <a:p>
            <a:pPr lvl="1">
              <a:defRPr/>
            </a:pPr>
            <a:r>
              <a:rPr lang="en-US" sz="2400" dirty="0" smtClean="0"/>
              <a:t>The </a:t>
            </a:r>
            <a:r>
              <a:rPr lang="en-US" sz="2400" u="sng" dirty="0" smtClean="0"/>
              <a:t>earthquake will probably not cause a tsunami</a:t>
            </a:r>
            <a:r>
              <a:rPr lang="en-US" sz="2400" dirty="0" smtClean="0"/>
              <a:t>, but the </a:t>
            </a:r>
            <a:r>
              <a:rPr lang="en-US" sz="2400" u="sng" dirty="0" smtClean="0"/>
              <a:t>displaced water from the landslide could cause a tsunami</a:t>
            </a:r>
          </a:p>
          <a:p>
            <a:pPr lvl="1">
              <a:defRPr/>
            </a:pPr>
            <a:endParaRPr lang="en-US" sz="2400" b="1" dirty="0" smtClean="0">
              <a:effectLst/>
            </a:endParaRPr>
          </a:p>
        </p:txBody>
      </p:sp>
      <p:sp>
        <p:nvSpPr>
          <p:cNvPr id="3" name="Title 2"/>
          <p:cNvSpPr>
            <a:spLocks noGrp="1"/>
          </p:cNvSpPr>
          <p:nvPr>
            <p:ph type="title" idx="4294967295"/>
          </p:nvPr>
        </p:nvSpPr>
        <p:spPr>
          <a:xfrm>
            <a:off x="1066800" y="228600"/>
            <a:ext cx="6934200" cy="1143000"/>
          </a:xfrm>
        </p:spPr>
        <p:txBody>
          <a:bodyPr>
            <a:normAutofit/>
          </a:bodyPr>
          <a:lstStyle/>
          <a:p>
            <a:pPr>
              <a:defRPr/>
            </a:pPr>
            <a:r>
              <a:rPr lang="en-US" dirty="0" smtClean="0"/>
              <a:t>Landslides and Tsunamis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1371600"/>
            <a:ext cx="8382000" cy="4530725"/>
          </a:xfrm>
        </p:spPr>
        <p:txBody>
          <a:bodyPr>
            <a:normAutofit/>
          </a:bodyPr>
          <a:lstStyle/>
          <a:p>
            <a:pPr>
              <a:defRPr/>
            </a:pPr>
            <a:r>
              <a:rPr lang="en-US" dirty="0" smtClean="0"/>
              <a:t>Although all ocean and some lake shorelines are at risk for tsunamis, some are at a higher risk than others</a:t>
            </a:r>
          </a:p>
          <a:p>
            <a:pPr>
              <a:defRPr/>
            </a:pPr>
            <a:r>
              <a:rPr lang="en-US" dirty="0" smtClean="0"/>
              <a:t>This is caused by the geological location of the coast in relation to the potential tsunami sources such as earthquakes, landslides, and volcanoes.</a:t>
            </a:r>
          </a:p>
          <a:p>
            <a:pPr>
              <a:defRPr/>
            </a:pPr>
            <a:r>
              <a:rPr lang="en-US" dirty="0" smtClean="0"/>
              <a:t>Coastlines in close proximity to subduction zones are the greatest risk for tsunamis</a:t>
            </a:r>
          </a:p>
          <a:p>
            <a:pPr marL="0" indent="0">
              <a:buNone/>
              <a:defRPr/>
            </a:pPr>
            <a:endParaRPr lang="en-US" dirty="0" smtClean="0"/>
          </a:p>
        </p:txBody>
      </p:sp>
      <p:sp>
        <p:nvSpPr>
          <p:cNvPr id="3" name="Title 2"/>
          <p:cNvSpPr>
            <a:spLocks noGrp="1"/>
          </p:cNvSpPr>
          <p:nvPr>
            <p:ph type="title" idx="4294967295"/>
          </p:nvPr>
        </p:nvSpPr>
        <p:spPr>
          <a:xfrm>
            <a:off x="838200" y="0"/>
            <a:ext cx="7391400" cy="1143000"/>
          </a:xfrm>
        </p:spPr>
        <p:txBody>
          <a:bodyPr/>
          <a:lstStyle/>
          <a:p>
            <a:pPr>
              <a:defRPr/>
            </a:pPr>
            <a:r>
              <a:rPr lang="en-US" sz="3600" dirty="0" smtClean="0"/>
              <a:t>Regions at Risk of Tsunamis</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152400"/>
            <a:ext cx="7391400" cy="1143000"/>
          </a:xfrm>
        </p:spPr>
        <p:txBody>
          <a:bodyPr/>
          <a:lstStyle/>
          <a:p>
            <a:pPr>
              <a:defRPr/>
            </a:pPr>
            <a:r>
              <a:rPr lang="en-US" sz="3600" dirty="0" smtClean="0"/>
              <a:t>Ranking the Tsunami Hazard Risk</a:t>
            </a:r>
            <a:endParaRPr lang="en-US" sz="3600" dirty="0"/>
          </a:p>
        </p:txBody>
      </p:sp>
      <p:sp>
        <p:nvSpPr>
          <p:cNvPr id="3" name="Text Placeholder 2"/>
          <p:cNvSpPr>
            <a:spLocks noGrp="1"/>
          </p:cNvSpPr>
          <p:nvPr>
            <p:ph type="body" idx="4294967295"/>
          </p:nvPr>
        </p:nvSpPr>
        <p:spPr>
          <a:xfrm>
            <a:off x="381000" y="990600"/>
            <a:ext cx="8458200" cy="5105400"/>
          </a:xfrm>
        </p:spPr>
        <p:txBody>
          <a:bodyPr>
            <a:normAutofit/>
          </a:bodyPr>
          <a:lstStyle/>
          <a:p>
            <a:pPr>
              <a:defRPr/>
            </a:pPr>
            <a:r>
              <a:rPr lang="en-US" sz="2800" dirty="0" smtClean="0"/>
              <a:t>The ranking of tsunami hazard risks are ranked based on the return period of a significant tsunami – how high is the runup (how high is the wave)</a:t>
            </a:r>
          </a:p>
          <a:p>
            <a:pPr>
              <a:defRPr/>
            </a:pPr>
            <a:r>
              <a:rPr lang="en-US" sz="2800" dirty="0" smtClean="0"/>
              <a:t>A map of global tsunami hazards on coastlines shows that the highest hazards are along the subduction zones of the tectonic plates</a:t>
            </a:r>
          </a:p>
          <a:p>
            <a:pPr>
              <a:defRPr/>
            </a:pPr>
            <a:r>
              <a:rPr lang="en-US" sz="2800" dirty="0" smtClean="0"/>
              <a:t>On a map, the greatest, significant, and low hazard, these subduction zones are easily seen</a:t>
            </a:r>
          </a:p>
          <a:p>
            <a:pPr>
              <a:defRPr/>
            </a:pPr>
            <a:r>
              <a:rPr lang="en-US" sz="2800" dirty="0" smtClean="0"/>
              <a:t>The greatest hazard is around the Pacific Ocean, where there are not only tsunami hazards, but earthquake and volcano hazards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www.tsunami-alarm-system.com/fileadmin/media/images/reseller/a3m_tsunami_risk_high.jpg"/>
          <p:cNvPicPr>
            <a:picLocks noChangeAspect="1" noChangeArrowheads="1"/>
          </p:cNvPicPr>
          <p:nvPr/>
        </p:nvPicPr>
        <p:blipFill>
          <a:blip r:embed="rId2" cstate="print"/>
          <a:srcRect/>
          <a:stretch>
            <a:fillRect/>
          </a:stretch>
        </p:blipFill>
        <p:spPr bwMode="auto">
          <a:xfrm>
            <a:off x="228600" y="990600"/>
            <a:ext cx="8686800" cy="4724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524000"/>
            <a:ext cx="8839200" cy="4530725"/>
          </a:xfrm>
        </p:spPr>
        <p:txBody>
          <a:bodyPr>
            <a:normAutofit/>
          </a:bodyPr>
          <a:lstStyle/>
          <a:p>
            <a:pPr lvl="1">
              <a:defRPr/>
            </a:pPr>
            <a:r>
              <a:rPr lang="en-US" sz="2800" dirty="0" smtClean="0"/>
              <a:t>Effects of tsunamis are primary and secondary</a:t>
            </a:r>
          </a:p>
          <a:p>
            <a:pPr lvl="1">
              <a:defRPr/>
            </a:pPr>
            <a:r>
              <a:rPr lang="en-US" sz="2800" dirty="0" smtClean="0"/>
              <a:t>The primary effect of a tsunami is the inundation of water and the resulting flooding and erosion</a:t>
            </a:r>
          </a:p>
          <a:p>
            <a:pPr lvl="2">
              <a:defRPr/>
            </a:pPr>
            <a:r>
              <a:rPr lang="en-US" sz="2800" dirty="0" smtClean="0"/>
              <a:t>The wave energy is sufficient to tear up beaches and coastal vegetation as well as houses and buildings</a:t>
            </a:r>
          </a:p>
          <a:p>
            <a:pPr lvl="2">
              <a:defRPr/>
            </a:pPr>
            <a:r>
              <a:rPr lang="en-US" sz="2800" dirty="0" smtClean="0"/>
              <a:t>This energy decreases as it goes inland farther, leaving behind destruction in its path as it retreats</a:t>
            </a:r>
          </a:p>
          <a:p>
            <a:pPr lvl="2">
              <a:defRPr/>
            </a:pPr>
            <a:endParaRPr lang="en-US" sz="2400" dirty="0" smtClean="0"/>
          </a:p>
        </p:txBody>
      </p:sp>
      <p:sp>
        <p:nvSpPr>
          <p:cNvPr id="3" name="Title 2"/>
          <p:cNvSpPr>
            <a:spLocks noGrp="1"/>
          </p:cNvSpPr>
          <p:nvPr>
            <p:ph type="title" idx="4294967295"/>
          </p:nvPr>
        </p:nvSpPr>
        <p:spPr>
          <a:xfrm>
            <a:off x="914400" y="228600"/>
            <a:ext cx="7391400" cy="1143000"/>
          </a:xfrm>
        </p:spPr>
        <p:txBody>
          <a:bodyPr>
            <a:normAutofit fontScale="90000"/>
          </a:bodyPr>
          <a:lstStyle/>
          <a:p>
            <a:pPr>
              <a:defRPr/>
            </a:pPr>
            <a:r>
              <a:rPr lang="en-US" sz="3600" dirty="0" smtClean="0"/>
              <a:t>Effects of Tsunamis and Linkages with other Hazards</a:t>
            </a:r>
            <a:endParaRPr lang="en-US" sz="3600" dirty="0"/>
          </a:p>
        </p:txBody>
      </p:sp>
      <p:graphicFrame>
        <p:nvGraphicFramePr>
          <p:cNvPr id="49153" name="Object 1"/>
          <p:cNvGraphicFramePr>
            <a:graphicFrameLocks noChangeAspect="1"/>
          </p:cNvGraphicFramePr>
          <p:nvPr/>
        </p:nvGraphicFramePr>
        <p:xfrm>
          <a:off x="0" y="6170613"/>
          <a:ext cx="1905000" cy="687387"/>
        </p:xfrm>
        <a:graphic>
          <a:graphicData uri="http://schemas.openxmlformats.org/presentationml/2006/ole">
            <p:oleObj spid="_x0000_s49153" name="Package" showAsIcon="1" r:id="rId3" imgW="1905120" imgH="686880" progId="Package">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381000"/>
            <a:ext cx="7772400" cy="1143000"/>
          </a:xfrm>
        </p:spPr>
        <p:txBody>
          <a:bodyPr>
            <a:normAutofit fontScale="90000"/>
          </a:bodyPr>
          <a:lstStyle/>
          <a:p>
            <a:pPr>
              <a:defRPr/>
            </a:pPr>
            <a:r>
              <a:rPr lang="en-US" sz="4000" dirty="0" smtClean="0"/>
              <a:t>Effects of Tsunamis and Linkages with other Hazards</a:t>
            </a:r>
            <a:endParaRPr lang="en-US" sz="4000" dirty="0"/>
          </a:p>
        </p:txBody>
      </p:sp>
      <p:sp>
        <p:nvSpPr>
          <p:cNvPr id="3" name="Text Placeholder 2"/>
          <p:cNvSpPr>
            <a:spLocks noGrp="1"/>
          </p:cNvSpPr>
          <p:nvPr>
            <p:ph type="body" idx="4294967295"/>
          </p:nvPr>
        </p:nvSpPr>
        <p:spPr>
          <a:xfrm>
            <a:off x="381000" y="1524000"/>
            <a:ext cx="8382000" cy="4606925"/>
          </a:xfrm>
        </p:spPr>
        <p:txBody>
          <a:bodyPr>
            <a:normAutofit/>
          </a:bodyPr>
          <a:lstStyle/>
          <a:p>
            <a:pPr marL="274320" lvl="1">
              <a:defRPr/>
            </a:pPr>
            <a:r>
              <a:rPr lang="en-US" sz="2400" dirty="0" smtClean="0"/>
              <a:t>The secondary effect of a tsunami occurs in the hours, days, and weeks after the event</a:t>
            </a:r>
          </a:p>
          <a:p>
            <a:pPr marL="548640" lvl="2">
              <a:defRPr/>
            </a:pPr>
            <a:r>
              <a:rPr lang="en-US" sz="2400" dirty="0" smtClean="0"/>
              <a:t>Immediately after a tsunami, </a:t>
            </a:r>
          </a:p>
          <a:p>
            <a:pPr marL="822960" lvl="3">
              <a:defRPr/>
            </a:pPr>
            <a:r>
              <a:rPr lang="en-US" sz="2400" dirty="0" smtClean="0"/>
              <a:t>Fires may start from broken natural gas lines and electrical lines </a:t>
            </a:r>
          </a:p>
          <a:p>
            <a:pPr marL="822960" lvl="3">
              <a:defRPr/>
            </a:pPr>
            <a:r>
              <a:rPr lang="en-US" sz="2400" dirty="0" smtClean="0"/>
              <a:t>Water supplies can be polluted from the debris and flood waters left by the tsunami</a:t>
            </a:r>
          </a:p>
          <a:p>
            <a:pPr marL="822960" lvl="3">
              <a:defRPr/>
            </a:pPr>
            <a:r>
              <a:rPr lang="en-US" sz="2200" dirty="0" smtClean="0"/>
              <a:t>Disease may breakout due to the polluted floodwaters, damaged wastewater treatment systems, and rotting animal carcasses</a:t>
            </a:r>
          </a:p>
          <a:p>
            <a:pPr marL="822960" lvl="3">
              <a:defRPr/>
            </a:pPr>
            <a:endParaRPr lang="en-US" sz="2200" dirty="0" smtClean="0"/>
          </a:p>
          <a:p>
            <a:pPr>
              <a:defRPr/>
            </a:pP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447800"/>
            <a:ext cx="8229600" cy="4530725"/>
          </a:xfrm>
        </p:spPr>
        <p:txBody>
          <a:bodyPr/>
          <a:lstStyle/>
          <a:p>
            <a:pPr lvl="1">
              <a:defRPr/>
            </a:pPr>
            <a:r>
              <a:rPr lang="en-US" sz="2600" dirty="0" smtClean="0"/>
              <a:t>There are several linkages with tsunamis and other hazards</a:t>
            </a:r>
          </a:p>
          <a:p>
            <a:pPr lvl="2">
              <a:defRPr/>
            </a:pPr>
            <a:r>
              <a:rPr lang="en-US" sz="2600" dirty="0" smtClean="0"/>
              <a:t>Submarine and coastal earthquakes and landslides are three</a:t>
            </a:r>
          </a:p>
          <a:p>
            <a:pPr lvl="2">
              <a:defRPr/>
            </a:pPr>
            <a:r>
              <a:rPr lang="en-US" sz="2600" dirty="0" smtClean="0"/>
              <a:t>Island volcanic explosions and oceanic impacts of asteroids and comets</a:t>
            </a:r>
          </a:p>
          <a:p>
            <a:pPr lvl="2">
              <a:defRPr/>
            </a:pPr>
            <a:r>
              <a:rPr lang="en-US" sz="2600" dirty="0" smtClean="0"/>
              <a:t>Coastal earthquakes cause tsunamis waves which interact with the coastal process through erosion and deposition of sediment</a:t>
            </a:r>
          </a:p>
        </p:txBody>
      </p:sp>
      <p:sp>
        <p:nvSpPr>
          <p:cNvPr id="3" name="Title 2"/>
          <p:cNvSpPr>
            <a:spLocks noGrp="1"/>
          </p:cNvSpPr>
          <p:nvPr>
            <p:ph type="title" idx="4294967295"/>
          </p:nvPr>
        </p:nvSpPr>
        <p:spPr>
          <a:xfrm>
            <a:off x="304800" y="277812"/>
            <a:ext cx="8839200" cy="1398587"/>
          </a:xfrm>
        </p:spPr>
        <p:txBody>
          <a:bodyPr>
            <a:normAutofit/>
          </a:bodyPr>
          <a:lstStyle/>
          <a:p>
            <a:pPr>
              <a:defRPr/>
            </a:pPr>
            <a:r>
              <a:rPr lang="en-US" sz="4000" dirty="0" smtClean="0"/>
              <a:t>Effects of Tsunamis and Linkages with other Hazards</a:t>
            </a:r>
            <a:endParaRPr lang="en-US" sz="4000" dirty="0"/>
          </a:p>
        </p:txBody>
      </p:sp>
      <p:graphicFrame>
        <p:nvGraphicFramePr>
          <p:cNvPr id="3081" name="Object 9"/>
          <p:cNvGraphicFramePr>
            <a:graphicFrameLocks noChangeAspect="1"/>
          </p:cNvGraphicFramePr>
          <p:nvPr/>
        </p:nvGraphicFramePr>
        <p:xfrm>
          <a:off x="0" y="6170613"/>
          <a:ext cx="1905000" cy="687387"/>
        </p:xfrm>
        <a:graphic>
          <a:graphicData uri="http://schemas.openxmlformats.org/presentationml/2006/ole">
            <p:oleObj spid="_x0000_s3081" name="Package" showAsIcon="1" r:id="rId3" imgW="1905120" imgH="686880" progId="Package">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838200" y="1524000"/>
            <a:ext cx="7696200" cy="4530725"/>
          </a:xfrm>
        </p:spPr>
        <p:txBody>
          <a:bodyPr>
            <a:normAutofit/>
          </a:bodyPr>
          <a:lstStyle/>
          <a:p>
            <a:pPr lvl="1">
              <a:defRPr/>
            </a:pPr>
            <a:r>
              <a:rPr lang="en-US" sz="2800" dirty="0" smtClean="0"/>
              <a:t>Large tsunamis are so destructive, it’s hard to see any link to a service function or benefit</a:t>
            </a:r>
          </a:p>
          <a:p>
            <a:pPr lvl="2">
              <a:defRPr/>
            </a:pPr>
            <a:r>
              <a:rPr lang="en-US" sz="2600" dirty="0" smtClean="0"/>
              <a:t>Tsunamis bring vast amounts of seawater over the land which can leave chemicals behind which could be beneficial to some ecosystems which have been deprived of nutrients</a:t>
            </a:r>
          </a:p>
          <a:p>
            <a:pPr lvl="2">
              <a:defRPr/>
            </a:pPr>
            <a:r>
              <a:rPr lang="en-US" sz="2600" dirty="0" smtClean="0"/>
              <a:t>Tsunamis also bring large amounts of sediments onshore.  Over time these sediments can fertilize the land they inundate, improving the land over time</a:t>
            </a:r>
          </a:p>
        </p:txBody>
      </p:sp>
      <p:sp>
        <p:nvSpPr>
          <p:cNvPr id="3" name="Title 2"/>
          <p:cNvSpPr>
            <a:spLocks noGrp="1"/>
          </p:cNvSpPr>
          <p:nvPr>
            <p:ph type="title" idx="4294967295"/>
          </p:nvPr>
        </p:nvSpPr>
        <p:spPr>
          <a:xfrm>
            <a:off x="304800" y="228600"/>
            <a:ext cx="8534400" cy="1143000"/>
          </a:xfrm>
        </p:spPr>
        <p:txBody>
          <a:bodyPr>
            <a:normAutofit/>
          </a:bodyPr>
          <a:lstStyle/>
          <a:p>
            <a:pPr>
              <a:defRPr/>
            </a:pPr>
            <a:r>
              <a:rPr lang="en-US" sz="4000" dirty="0" smtClean="0"/>
              <a:t>Natural Service of Tsunamis</a:t>
            </a:r>
            <a:endParaRPr lang="en-US" sz="4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143000"/>
            <a:ext cx="8610600" cy="5140325"/>
          </a:xfrm>
        </p:spPr>
        <p:txBody>
          <a:bodyPr>
            <a:normAutofit/>
          </a:bodyPr>
          <a:lstStyle/>
          <a:p>
            <a:pPr>
              <a:defRPr/>
            </a:pPr>
            <a:r>
              <a:rPr lang="en-US" sz="2800" dirty="0" smtClean="0"/>
              <a:t>Humans cannot prevent or control tsunamis</a:t>
            </a:r>
          </a:p>
          <a:p>
            <a:pPr>
              <a:defRPr/>
            </a:pPr>
            <a:r>
              <a:rPr lang="en-US" sz="2800" dirty="0" smtClean="0"/>
              <a:t>Few if any tsunamis have been effected by humans</a:t>
            </a:r>
          </a:p>
          <a:p>
            <a:pPr>
              <a:defRPr/>
            </a:pPr>
            <a:r>
              <a:rPr lang="en-US" sz="2800" dirty="0" smtClean="0"/>
              <a:t>Nothing can be done to prevent to stop tsunamis</a:t>
            </a:r>
          </a:p>
          <a:p>
            <a:pPr>
              <a:defRPr/>
            </a:pPr>
            <a:r>
              <a:rPr lang="en-US" sz="2800" dirty="0" smtClean="0"/>
              <a:t>But there are some things we can do to lesson the damage</a:t>
            </a:r>
            <a:endParaRPr lang="en-US" sz="2600" dirty="0" smtClean="0"/>
          </a:p>
          <a:p>
            <a:pPr lvl="1">
              <a:defRPr/>
            </a:pPr>
            <a:r>
              <a:rPr lang="en-US" sz="2600" dirty="0" smtClean="0"/>
              <a:t>Buffer zones can be planted along the coast to absorb some of the impact of incoming tsunami waves</a:t>
            </a:r>
          </a:p>
          <a:p>
            <a:pPr lvl="1">
              <a:defRPr/>
            </a:pPr>
            <a:r>
              <a:rPr lang="en-US" sz="2600" dirty="0" smtClean="0"/>
              <a:t>Buildings can also be reinforced in areas susceptible to tsunami flooding waves</a:t>
            </a:r>
          </a:p>
          <a:p>
            <a:pPr lvl="1">
              <a:defRPr/>
            </a:pPr>
            <a:r>
              <a:rPr lang="en-US" sz="2600" dirty="0" smtClean="0"/>
              <a:t>These building can also be built further inland to avoid damage </a:t>
            </a:r>
          </a:p>
        </p:txBody>
      </p:sp>
      <p:sp>
        <p:nvSpPr>
          <p:cNvPr id="3" name="Title 2"/>
          <p:cNvSpPr>
            <a:spLocks noGrp="1"/>
          </p:cNvSpPr>
          <p:nvPr>
            <p:ph type="title" idx="4294967295"/>
          </p:nvPr>
        </p:nvSpPr>
        <p:spPr>
          <a:xfrm>
            <a:off x="609600" y="0"/>
            <a:ext cx="8229600" cy="1143000"/>
          </a:xfrm>
        </p:spPr>
        <p:txBody>
          <a:bodyPr>
            <a:normAutofit fontScale="90000"/>
          </a:bodyPr>
          <a:lstStyle/>
          <a:p>
            <a:pPr>
              <a:defRPr/>
            </a:pPr>
            <a:r>
              <a:rPr lang="en-US" dirty="0" smtClean="0"/>
              <a:t>Human Interaction with Tsunamis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381000"/>
            <a:ext cx="7391400" cy="762000"/>
          </a:xfrm>
        </p:spPr>
        <p:txBody>
          <a:bodyPr>
            <a:normAutofit/>
          </a:bodyPr>
          <a:lstStyle/>
          <a:p>
            <a:pPr>
              <a:defRPr/>
            </a:pPr>
            <a:r>
              <a:rPr lang="en-US" sz="3600" dirty="0" smtClean="0"/>
              <a:t>Learning Objectives</a:t>
            </a:r>
            <a:endParaRPr lang="en-US" sz="3600" dirty="0"/>
          </a:p>
        </p:txBody>
      </p:sp>
      <p:sp>
        <p:nvSpPr>
          <p:cNvPr id="3" name="Text Placeholder 2"/>
          <p:cNvSpPr>
            <a:spLocks noGrp="1"/>
          </p:cNvSpPr>
          <p:nvPr>
            <p:ph type="body" idx="4294967295"/>
          </p:nvPr>
        </p:nvSpPr>
        <p:spPr>
          <a:xfrm>
            <a:off x="457200" y="1219200"/>
            <a:ext cx="8458200" cy="4835525"/>
          </a:xfrm>
        </p:spPr>
        <p:txBody>
          <a:bodyPr>
            <a:normAutofit lnSpcReduction="10000"/>
          </a:bodyPr>
          <a:lstStyle/>
          <a:p>
            <a:pPr>
              <a:defRPr/>
            </a:pPr>
            <a:r>
              <a:rPr lang="en-US" dirty="0" smtClean="0"/>
              <a:t>Understand  the process of tsunami formation and development</a:t>
            </a:r>
          </a:p>
          <a:p>
            <a:pPr>
              <a:defRPr/>
            </a:pPr>
            <a:endParaRPr lang="en-US" dirty="0" smtClean="0"/>
          </a:p>
          <a:p>
            <a:pPr>
              <a:defRPr/>
            </a:pPr>
            <a:r>
              <a:rPr lang="en-US" dirty="0" smtClean="0"/>
              <a:t>Understand the effects of tsunamis and hazards they pose to coastal regions</a:t>
            </a:r>
          </a:p>
          <a:p>
            <a:pPr>
              <a:defRPr/>
            </a:pPr>
            <a:endParaRPr lang="en-US" dirty="0" smtClean="0"/>
          </a:p>
          <a:p>
            <a:pPr>
              <a:defRPr/>
            </a:pPr>
            <a:r>
              <a:rPr lang="en-US" dirty="0" smtClean="0"/>
              <a:t>Know what geographic regions are at risk for tsunamis</a:t>
            </a:r>
          </a:p>
          <a:p>
            <a:pPr>
              <a:defRPr/>
            </a:pPr>
            <a:endParaRPr lang="en-US" dirty="0" smtClean="0"/>
          </a:p>
          <a:p>
            <a:pPr>
              <a:defRPr/>
            </a:pPr>
            <a:r>
              <a:rPr lang="en-US" dirty="0" smtClean="0"/>
              <a:t>Recognize the linkages between tsunamis and other natural hazards</a:t>
            </a:r>
          </a:p>
          <a:p>
            <a:pPr>
              <a:defRPr/>
            </a:pPr>
            <a:endParaRPr lang="en-US" dirty="0" smtClean="0"/>
          </a:p>
          <a:p>
            <a:pPr>
              <a:defRPr/>
            </a:pPr>
            <a:r>
              <a:rPr lang="en-US" dirty="0" smtClean="0"/>
              <a:t>Know what nations, communities, and individuals can do to minimize the tsunami hazard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838200" y="1600200"/>
            <a:ext cx="7620000" cy="4530725"/>
          </a:xfrm>
        </p:spPr>
        <p:txBody>
          <a:bodyPr>
            <a:normAutofit/>
          </a:bodyPr>
          <a:lstStyle/>
          <a:p>
            <a:pPr>
              <a:defRPr/>
            </a:pPr>
            <a:r>
              <a:rPr lang="en-US" sz="2800" dirty="0" smtClean="0"/>
              <a:t>A number of strategies are available for minimizing the tsunami hazard. These are some:</a:t>
            </a:r>
          </a:p>
          <a:p>
            <a:pPr lvl="1">
              <a:defRPr/>
            </a:pPr>
            <a:r>
              <a:rPr lang="en-US" sz="2800" dirty="0" smtClean="0"/>
              <a:t>Detection and Warning</a:t>
            </a:r>
          </a:p>
          <a:p>
            <a:pPr lvl="1">
              <a:defRPr/>
            </a:pPr>
            <a:r>
              <a:rPr lang="en-US" sz="2800" dirty="0" smtClean="0"/>
              <a:t>Structural Control</a:t>
            </a:r>
          </a:p>
          <a:p>
            <a:pPr lvl="1">
              <a:defRPr/>
            </a:pPr>
            <a:r>
              <a:rPr lang="en-US" sz="2800" dirty="0" smtClean="0"/>
              <a:t>Construction of tsunami runup maps</a:t>
            </a:r>
          </a:p>
          <a:p>
            <a:pPr lvl="1">
              <a:defRPr/>
            </a:pPr>
            <a:r>
              <a:rPr lang="en-US" sz="2800" dirty="0" smtClean="0"/>
              <a:t>Probability analysis</a:t>
            </a:r>
          </a:p>
          <a:p>
            <a:pPr lvl="1">
              <a:defRPr/>
            </a:pPr>
            <a:r>
              <a:rPr lang="en-US" sz="2800" dirty="0" smtClean="0"/>
              <a:t>Education</a:t>
            </a:r>
          </a:p>
          <a:p>
            <a:pPr lvl="1">
              <a:defRPr/>
            </a:pPr>
            <a:r>
              <a:rPr lang="en-US" sz="2800" dirty="0" smtClean="0"/>
              <a:t>Tsunami-ready status</a:t>
            </a:r>
          </a:p>
        </p:txBody>
      </p:sp>
      <p:sp>
        <p:nvSpPr>
          <p:cNvPr id="3" name="Title 2"/>
          <p:cNvSpPr>
            <a:spLocks noGrp="1"/>
          </p:cNvSpPr>
          <p:nvPr>
            <p:ph type="title" idx="4294967295"/>
          </p:nvPr>
        </p:nvSpPr>
        <p:spPr>
          <a:xfrm>
            <a:off x="152400" y="228600"/>
            <a:ext cx="8763000" cy="1143000"/>
          </a:xfrm>
        </p:spPr>
        <p:txBody>
          <a:bodyPr>
            <a:normAutofit/>
          </a:bodyPr>
          <a:lstStyle/>
          <a:p>
            <a:pPr>
              <a:defRPr/>
            </a:pPr>
            <a:r>
              <a:rPr lang="en-US" sz="4400" dirty="0" smtClean="0"/>
              <a:t>Minimizing the Tsunami Hazard</a:t>
            </a:r>
            <a:endParaRPr lang="en-US" sz="4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990600"/>
            <a:ext cx="8839200" cy="5105400"/>
          </a:xfrm>
        </p:spPr>
        <p:txBody>
          <a:bodyPr>
            <a:noAutofit/>
          </a:bodyPr>
          <a:lstStyle/>
          <a:p>
            <a:pPr>
              <a:defRPr/>
            </a:pPr>
            <a:r>
              <a:rPr lang="en-US" sz="2150" b="1" dirty="0" smtClean="0"/>
              <a:t>Detection and Warning</a:t>
            </a:r>
          </a:p>
          <a:p>
            <a:pPr lvl="1">
              <a:defRPr/>
            </a:pPr>
            <a:r>
              <a:rPr lang="en-US" sz="2150" dirty="0" smtClean="0"/>
              <a:t>First warning come from the detection of giant offshore earthquakes</a:t>
            </a:r>
          </a:p>
          <a:p>
            <a:pPr lvl="1">
              <a:defRPr/>
            </a:pPr>
            <a:r>
              <a:rPr lang="en-US" sz="2150" dirty="0" smtClean="0"/>
              <a:t>If the tsunami is in the open ocean, it can be detected and timed for its arrival onshore</a:t>
            </a:r>
          </a:p>
          <a:p>
            <a:pPr lvl="1">
              <a:defRPr/>
            </a:pPr>
            <a:endParaRPr lang="en-US" sz="1000" dirty="0" smtClean="0"/>
          </a:p>
          <a:p>
            <a:pPr lvl="1">
              <a:defRPr/>
            </a:pPr>
            <a:r>
              <a:rPr lang="en-US" sz="2150" dirty="0" smtClean="0"/>
              <a:t>A  </a:t>
            </a:r>
            <a:r>
              <a:rPr lang="en-US" sz="2150" u="sng" dirty="0" smtClean="0"/>
              <a:t>distant tsunami warning system has three components</a:t>
            </a:r>
          </a:p>
          <a:p>
            <a:pPr lvl="2">
              <a:defRPr/>
            </a:pPr>
            <a:r>
              <a:rPr lang="en-US" sz="2150" dirty="0" smtClean="0"/>
              <a:t>A network of seismographs to locate and determine depth and magnitude</a:t>
            </a:r>
          </a:p>
          <a:p>
            <a:pPr lvl="2">
              <a:defRPr/>
            </a:pPr>
            <a:r>
              <a:rPr lang="en-US" sz="2150" dirty="0" smtClean="0"/>
              <a:t>Automated tidal gauges to measure unusual rises and falls of sea level</a:t>
            </a:r>
          </a:p>
          <a:p>
            <a:pPr lvl="2">
              <a:defRPr/>
            </a:pPr>
            <a:r>
              <a:rPr lang="en-US" sz="2150" dirty="0" smtClean="0"/>
              <a:t>A network of sensors connected to floating boys</a:t>
            </a:r>
          </a:p>
          <a:p>
            <a:pPr lvl="2">
              <a:defRPr/>
            </a:pPr>
            <a:r>
              <a:rPr lang="en-US" sz="2150" dirty="0" smtClean="0"/>
              <a:t>These would all work together to give a warning of a incoming tsunami </a:t>
            </a:r>
          </a:p>
          <a:p>
            <a:pPr lvl="1">
              <a:defRPr/>
            </a:pPr>
            <a:r>
              <a:rPr lang="en-US" sz="2150" dirty="0" smtClean="0"/>
              <a:t>For </a:t>
            </a:r>
            <a:r>
              <a:rPr lang="en-US" sz="2150" u="sng" dirty="0" smtClean="0"/>
              <a:t>local tsunamis there may be little time for a warning system</a:t>
            </a:r>
          </a:p>
          <a:p>
            <a:pPr lvl="2">
              <a:defRPr/>
            </a:pPr>
            <a:r>
              <a:rPr lang="en-US" sz="2150" dirty="0" smtClean="0"/>
              <a:t>People would feel the ground move and quick move inland</a:t>
            </a:r>
          </a:p>
        </p:txBody>
      </p:sp>
      <p:sp>
        <p:nvSpPr>
          <p:cNvPr id="3" name="Title 2"/>
          <p:cNvSpPr>
            <a:spLocks noGrp="1"/>
          </p:cNvSpPr>
          <p:nvPr>
            <p:ph type="title" idx="4294967295"/>
          </p:nvPr>
        </p:nvSpPr>
        <p:spPr>
          <a:xfrm>
            <a:off x="0" y="-152400"/>
            <a:ext cx="9144000" cy="1143000"/>
          </a:xfrm>
        </p:spPr>
        <p:txBody>
          <a:bodyPr>
            <a:normAutofit/>
          </a:bodyPr>
          <a:lstStyle/>
          <a:p>
            <a:pPr>
              <a:defRPr/>
            </a:pPr>
            <a:r>
              <a:rPr lang="en-US" sz="4000" dirty="0" smtClean="0"/>
              <a:t>Minimizing the Tsunami Hazard</a:t>
            </a:r>
            <a:endParaRPr lang="en-US" sz="4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0"/>
            <a:ext cx="8534400" cy="1143000"/>
          </a:xfrm>
        </p:spPr>
        <p:txBody>
          <a:bodyPr>
            <a:normAutofit/>
          </a:bodyPr>
          <a:lstStyle/>
          <a:p>
            <a:pPr>
              <a:defRPr/>
            </a:pPr>
            <a:r>
              <a:rPr lang="en-US" sz="4400" dirty="0" smtClean="0"/>
              <a:t>Minimizing the Tsunami Hazard</a:t>
            </a:r>
            <a:endParaRPr lang="en-US" sz="4400" dirty="0"/>
          </a:p>
        </p:txBody>
      </p:sp>
      <p:sp>
        <p:nvSpPr>
          <p:cNvPr id="3" name="Text Placeholder 2"/>
          <p:cNvSpPr>
            <a:spLocks noGrp="1"/>
          </p:cNvSpPr>
          <p:nvPr>
            <p:ph type="body" idx="4294967295"/>
          </p:nvPr>
        </p:nvSpPr>
        <p:spPr>
          <a:xfrm>
            <a:off x="152400" y="1219200"/>
            <a:ext cx="8991600" cy="5334000"/>
          </a:xfrm>
        </p:spPr>
        <p:txBody>
          <a:bodyPr>
            <a:normAutofit fontScale="92500" lnSpcReduction="10000"/>
          </a:bodyPr>
          <a:lstStyle/>
          <a:p>
            <a:pPr>
              <a:defRPr/>
            </a:pPr>
            <a:r>
              <a:rPr lang="en-US" sz="2500" b="1" dirty="0" smtClean="0"/>
              <a:t>Structural Control</a:t>
            </a:r>
          </a:p>
          <a:p>
            <a:pPr lvl="1">
              <a:defRPr/>
            </a:pPr>
            <a:r>
              <a:rPr lang="en-US" sz="2500" u="sng" dirty="0" smtClean="0"/>
              <a:t>Tsunamis even one or two meters high have the power to destroy houses or building</a:t>
            </a:r>
          </a:p>
          <a:p>
            <a:pPr lvl="2">
              <a:defRPr/>
            </a:pPr>
            <a:r>
              <a:rPr lang="en-US" sz="2500" dirty="0" smtClean="0"/>
              <a:t>Building designs built to withstand the destructive power of tsunamis could greatly reduce the damage caused by the waves</a:t>
            </a:r>
          </a:p>
          <a:p>
            <a:pPr lvl="2">
              <a:defRPr/>
            </a:pPr>
            <a:r>
              <a:rPr lang="en-US" sz="2500" dirty="0" smtClean="0"/>
              <a:t>Unfortunately, the building codes are taking a long time to change to reflect this structure designs</a:t>
            </a:r>
          </a:p>
          <a:p>
            <a:pPr>
              <a:defRPr/>
            </a:pPr>
            <a:r>
              <a:rPr lang="en-US" sz="2500" b="1" dirty="0" smtClean="0"/>
              <a:t>Tsunami Runup Maps</a:t>
            </a:r>
          </a:p>
          <a:p>
            <a:pPr lvl="1">
              <a:defRPr/>
            </a:pPr>
            <a:r>
              <a:rPr lang="en-US" sz="2500" dirty="0" smtClean="0"/>
              <a:t>After a tsunami, it is relatively easy to produce a </a:t>
            </a:r>
            <a:r>
              <a:rPr lang="en-US" sz="2500" b="1" dirty="0" smtClean="0"/>
              <a:t>tsunami runup map</a:t>
            </a:r>
            <a:r>
              <a:rPr lang="en-US" sz="2500" dirty="0" smtClean="0"/>
              <a:t> showing where waves were encountered and how big they were</a:t>
            </a:r>
          </a:p>
          <a:p>
            <a:pPr lvl="1">
              <a:defRPr/>
            </a:pPr>
            <a:r>
              <a:rPr lang="en-US" sz="2500" dirty="0" smtClean="0"/>
              <a:t>A community in a tsunami prone area can produce a hazard map showing areas where runup waves can happen </a:t>
            </a:r>
          </a:p>
          <a:p>
            <a:pPr lvl="1">
              <a:defRPr/>
            </a:pPr>
            <a:r>
              <a:rPr lang="en-US" sz="2500" dirty="0" smtClean="0"/>
              <a:t>These maps could help a community lesson the damage if a tsunami should happen</a:t>
            </a:r>
          </a:p>
          <a:p>
            <a:pPr lvl="1">
              <a:defRPr/>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0"/>
            <a:ext cx="8610600" cy="1143000"/>
          </a:xfrm>
        </p:spPr>
        <p:txBody>
          <a:bodyPr>
            <a:normAutofit/>
          </a:bodyPr>
          <a:lstStyle/>
          <a:p>
            <a:pPr>
              <a:defRPr/>
            </a:pPr>
            <a:r>
              <a:rPr lang="en-US" dirty="0" smtClean="0"/>
              <a:t>Minimizing the Tsunami Hazard</a:t>
            </a:r>
            <a:endParaRPr lang="en-US" dirty="0"/>
          </a:p>
        </p:txBody>
      </p:sp>
      <p:sp>
        <p:nvSpPr>
          <p:cNvPr id="3" name="Text Placeholder 2"/>
          <p:cNvSpPr>
            <a:spLocks noGrp="1"/>
          </p:cNvSpPr>
          <p:nvPr>
            <p:ph type="body" idx="4294967295"/>
          </p:nvPr>
        </p:nvSpPr>
        <p:spPr>
          <a:xfrm>
            <a:off x="381000" y="1447800"/>
            <a:ext cx="8382000" cy="4572000"/>
          </a:xfrm>
        </p:spPr>
        <p:txBody>
          <a:bodyPr>
            <a:noAutofit/>
          </a:bodyPr>
          <a:lstStyle/>
          <a:p>
            <a:pPr>
              <a:defRPr/>
            </a:pPr>
            <a:r>
              <a:rPr lang="en-US" sz="2800" b="1" dirty="0" smtClean="0"/>
              <a:t>Land Use</a:t>
            </a:r>
          </a:p>
          <a:p>
            <a:pPr lvl="1">
              <a:defRPr/>
            </a:pPr>
            <a:r>
              <a:rPr lang="en-US" sz="2800" dirty="0" smtClean="0"/>
              <a:t>If the area has a tsunami hazard, using specific land use helps to limit damage from the waves</a:t>
            </a:r>
          </a:p>
          <a:p>
            <a:pPr lvl="1">
              <a:defRPr/>
            </a:pPr>
            <a:r>
              <a:rPr lang="en-US" sz="2800" dirty="0" smtClean="0"/>
              <a:t>Planting large trees along coastal area helps to decrease the damage behind the trees</a:t>
            </a:r>
          </a:p>
          <a:p>
            <a:pPr lvl="1">
              <a:defRPr/>
            </a:pPr>
            <a:r>
              <a:rPr lang="en-US" sz="2800" dirty="0" smtClean="0"/>
              <a:t>The trees will reduce the velocity of the incoming water</a:t>
            </a:r>
          </a:p>
          <a:p>
            <a:pPr lvl="1">
              <a:defRPr/>
            </a:pPr>
            <a:r>
              <a:rPr lang="en-US" sz="2800" dirty="0" smtClean="0"/>
              <a:t>Land-use planning includes identifying where serious tsunami damage has or could occur can avoid damage in future  tsunamis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990600"/>
            <a:ext cx="8991600" cy="5140325"/>
          </a:xfrm>
        </p:spPr>
        <p:txBody>
          <a:bodyPr>
            <a:normAutofit lnSpcReduction="10000"/>
          </a:bodyPr>
          <a:lstStyle/>
          <a:p>
            <a:pPr>
              <a:defRPr/>
            </a:pPr>
            <a:r>
              <a:rPr lang="en-US" sz="2200" b="1" dirty="0" smtClean="0"/>
              <a:t>Probability Analysis</a:t>
            </a:r>
          </a:p>
          <a:p>
            <a:pPr lvl="1">
              <a:defRPr/>
            </a:pPr>
            <a:r>
              <a:rPr lang="en-US" dirty="0" smtClean="0"/>
              <a:t>The </a:t>
            </a:r>
            <a:r>
              <a:rPr lang="en-US" u="sng" dirty="0" smtClean="0"/>
              <a:t>risk of a particular even happening can be “predicted” using </a:t>
            </a:r>
            <a:r>
              <a:rPr lang="en-US" u="sng" dirty="0" smtClean="0"/>
              <a:t>mathematically probability calculations</a:t>
            </a:r>
          </a:p>
          <a:p>
            <a:pPr lvl="1">
              <a:defRPr/>
            </a:pPr>
            <a:r>
              <a:rPr lang="en-US" dirty="0" smtClean="0"/>
              <a:t>To create this probability of a tsunami happening in an area there are certain things we have to look at</a:t>
            </a:r>
          </a:p>
          <a:p>
            <a:pPr lvl="2">
              <a:defRPr/>
            </a:pPr>
            <a:r>
              <a:rPr lang="en-US" sz="2200" dirty="0" smtClean="0"/>
              <a:t>These are:</a:t>
            </a:r>
          </a:p>
          <a:p>
            <a:pPr lvl="3">
              <a:defRPr/>
            </a:pPr>
            <a:r>
              <a:rPr lang="en-US" sz="2200" u="sng" dirty="0" smtClean="0"/>
              <a:t>Identify and specify the potential earthquake sources and their associated uncertainties</a:t>
            </a:r>
          </a:p>
          <a:p>
            <a:pPr lvl="3">
              <a:defRPr/>
            </a:pPr>
            <a:r>
              <a:rPr lang="en-US" sz="2200" u="sng" dirty="0" smtClean="0"/>
              <a:t>Specify relationships that will either attenuate or reduce tsunami waves as they travel from the source area</a:t>
            </a:r>
          </a:p>
          <a:p>
            <a:pPr lvl="3">
              <a:defRPr/>
            </a:pPr>
            <a:r>
              <a:rPr lang="en-US" sz="2200" u="sng" dirty="0" smtClean="0"/>
              <a:t>Apply probabilistic analysis to the tsunami hazard similar to what is currently being done for earthquake hazard analysis.  </a:t>
            </a:r>
          </a:p>
          <a:p>
            <a:pPr lvl="4">
              <a:defRPr/>
            </a:pPr>
            <a:r>
              <a:rPr lang="en-US" sz="2200" u="sng" dirty="0" smtClean="0"/>
              <a:t>Consider that tsunamis originate from multiple sources</a:t>
            </a:r>
          </a:p>
          <a:p>
            <a:pPr lvl="4">
              <a:defRPr/>
            </a:pPr>
            <a:r>
              <a:rPr lang="en-US" sz="2200" u="sng" dirty="0" smtClean="0"/>
              <a:t>This technique is the Monte Carlo simulation.  </a:t>
            </a:r>
            <a:endParaRPr lang="en-US" sz="2200" u="sng" dirty="0" smtClean="0"/>
          </a:p>
        </p:txBody>
      </p:sp>
      <p:sp>
        <p:nvSpPr>
          <p:cNvPr id="3" name="Title 2"/>
          <p:cNvSpPr>
            <a:spLocks noGrp="1"/>
          </p:cNvSpPr>
          <p:nvPr>
            <p:ph type="title" idx="4294967295"/>
          </p:nvPr>
        </p:nvSpPr>
        <p:spPr>
          <a:xfrm>
            <a:off x="457200" y="0"/>
            <a:ext cx="8382000" cy="1143000"/>
          </a:xfrm>
        </p:spPr>
        <p:txBody>
          <a:bodyPr/>
          <a:lstStyle/>
          <a:p>
            <a:pPr>
              <a:defRPr/>
            </a:pPr>
            <a:r>
              <a:rPr lang="en-US" dirty="0" smtClean="0"/>
              <a:t>Minimizing the Tsunami Hazard</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0"/>
            <a:ext cx="8610600" cy="1143000"/>
          </a:xfrm>
        </p:spPr>
        <p:txBody>
          <a:bodyPr>
            <a:normAutofit/>
          </a:bodyPr>
          <a:lstStyle/>
          <a:p>
            <a:pPr>
              <a:defRPr/>
            </a:pPr>
            <a:r>
              <a:rPr lang="en-US" dirty="0" smtClean="0"/>
              <a:t>Minimizing the Tsunami Hazard</a:t>
            </a:r>
            <a:endParaRPr lang="en-US" dirty="0"/>
          </a:p>
        </p:txBody>
      </p:sp>
      <p:sp>
        <p:nvSpPr>
          <p:cNvPr id="3" name="Text Placeholder 2"/>
          <p:cNvSpPr>
            <a:spLocks noGrp="1"/>
          </p:cNvSpPr>
          <p:nvPr>
            <p:ph type="body" idx="4294967295"/>
          </p:nvPr>
        </p:nvSpPr>
        <p:spPr>
          <a:xfrm>
            <a:off x="152400" y="1295400"/>
            <a:ext cx="8686800" cy="4648200"/>
          </a:xfrm>
        </p:spPr>
        <p:txBody>
          <a:bodyPr/>
          <a:lstStyle/>
          <a:p>
            <a:pPr>
              <a:defRPr/>
            </a:pPr>
            <a:r>
              <a:rPr lang="en-US" b="1" dirty="0" smtClean="0"/>
              <a:t>Education</a:t>
            </a:r>
          </a:p>
          <a:p>
            <a:pPr lvl="1">
              <a:defRPr/>
            </a:pPr>
            <a:r>
              <a:rPr lang="en-US" dirty="0" smtClean="0"/>
              <a:t>Education concerning the tsunami hazard is </a:t>
            </a:r>
            <a:r>
              <a:rPr lang="en-US" b="1" dirty="0" smtClean="0"/>
              <a:t>critical to minimizing risk</a:t>
            </a:r>
          </a:p>
          <a:p>
            <a:pPr lvl="1">
              <a:defRPr/>
            </a:pPr>
            <a:r>
              <a:rPr lang="en-US" dirty="0" smtClean="0"/>
              <a:t>Education people to listen for either a </a:t>
            </a:r>
            <a:r>
              <a:rPr lang="en-US" b="1" dirty="0" smtClean="0"/>
              <a:t>tsunami watch </a:t>
            </a:r>
            <a:r>
              <a:rPr lang="en-US" dirty="0" smtClean="0"/>
              <a:t>or a </a:t>
            </a:r>
            <a:r>
              <a:rPr lang="en-US" b="1" dirty="0" smtClean="0"/>
              <a:t>tsunami warning</a:t>
            </a:r>
            <a:r>
              <a:rPr lang="en-US" b="1" dirty="0" smtClean="0"/>
              <a:t> </a:t>
            </a:r>
          </a:p>
          <a:p>
            <a:pPr lvl="1">
              <a:defRPr/>
            </a:pPr>
            <a:r>
              <a:rPr lang="en-US" dirty="0" smtClean="0"/>
              <a:t>People who know what to </a:t>
            </a:r>
            <a:r>
              <a:rPr lang="en-US" u="sng" dirty="0" smtClean="0"/>
              <a:t>look for before a tsunami wave is coming have helped to save lives during huge tsunamis</a:t>
            </a:r>
            <a:r>
              <a:rPr lang="en-US" dirty="0" smtClean="0"/>
              <a:t>. This is </a:t>
            </a:r>
            <a:r>
              <a:rPr lang="en-US" u="sng" dirty="0" smtClean="0"/>
              <a:t>natures warning syste</a:t>
            </a:r>
            <a:r>
              <a:rPr lang="en-US" u="sng" dirty="0" smtClean="0"/>
              <a:t>m</a:t>
            </a:r>
          </a:p>
          <a:p>
            <a:pPr lvl="1">
              <a:defRPr/>
            </a:pPr>
            <a:r>
              <a:rPr lang="en-US" dirty="0" smtClean="0"/>
              <a:t>People must also learn that tsunami wave </a:t>
            </a:r>
            <a:r>
              <a:rPr lang="en-US" u="sng" dirty="0" smtClean="0"/>
              <a:t>have second and third waves</a:t>
            </a:r>
            <a:r>
              <a:rPr lang="en-US" dirty="0" smtClean="0"/>
              <a:t>. They need understand that so they stay on high ground</a:t>
            </a:r>
          </a:p>
          <a:p>
            <a:pPr lvl="1">
              <a:buNone/>
              <a:defRPr/>
            </a:pPr>
            <a:endParaRPr lang="en-US" dirty="0" smtClean="0"/>
          </a:p>
          <a:p>
            <a:pPr lvl="1">
              <a:defRPr/>
            </a:pP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28600"/>
            <a:ext cx="8382000" cy="1143000"/>
          </a:xfrm>
        </p:spPr>
        <p:txBody>
          <a:bodyPr>
            <a:normAutofit/>
          </a:bodyPr>
          <a:lstStyle/>
          <a:p>
            <a:pPr>
              <a:defRPr/>
            </a:pPr>
            <a:r>
              <a:rPr lang="en-US" dirty="0" smtClean="0"/>
              <a:t>Minimizing the Tsunami Hazard</a:t>
            </a:r>
            <a:endParaRPr lang="en-US" dirty="0"/>
          </a:p>
        </p:txBody>
      </p:sp>
      <p:sp>
        <p:nvSpPr>
          <p:cNvPr id="3" name="Text Placeholder 2"/>
          <p:cNvSpPr>
            <a:spLocks noGrp="1"/>
          </p:cNvSpPr>
          <p:nvPr>
            <p:ph type="body" idx="4294967295"/>
          </p:nvPr>
        </p:nvSpPr>
        <p:spPr>
          <a:xfrm>
            <a:off x="533400" y="1447800"/>
            <a:ext cx="8229600" cy="4530725"/>
          </a:xfrm>
        </p:spPr>
        <p:txBody>
          <a:bodyPr/>
          <a:lstStyle/>
          <a:p>
            <a:pPr>
              <a:defRPr/>
            </a:pPr>
            <a:r>
              <a:rPr lang="en-US" b="1" dirty="0" smtClean="0"/>
              <a:t>Tsunami-Ready Status</a:t>
            </a:r>
          </a:p>
          <a:p>
            <a:pPr lvl="1">
              <a:defRPr/>
            </a:pPr>
            <a:r>
              <a:rPr lang="en-US" b="1" dirty="0" smtClean="0"/>
              <a:t>Establish an emergency operation center with 24- hour capability</a:t>
            </a:r>
          </a:p>
          <a:p>
            <a:pPr lvl="1">
              <a:defRPr/>
            </a:pPr>
            <a:r>
              <a:rPr lang="en-US" b="1" dirty="0" smtClean="0"/>
              <a:t>Have ways to receive tsunami warnings from the National Weather Service, Canadian Meteorological Centre, Coast Guard, or other agencies</a:t>
            </a:r>
          </a:p>
          <a:p>
            <a:pPr lvl="1">
              <a:defRPr/>
            </a:pPr>
            <a:r>
              <a:rPr lang="en-US" b="1" dirty="0" smtClean="0"/>
              <a:t>Have ways to alert the public</a:t>
            </a:r>
          </a:p>
          <a:p>
            <a:pPr lvl="1">
              <a:defRPr/>
            </a:pPr>
            <a:r>
              <a:rPr lang="en-US" b="1" dirty="0" smtClean="0"/>
              <a:t>Develop a tsunami preparedness plan with emergency drills</a:t>
            </a:r>
          </a:p>
          <a:p>
            <a:pPr lvl="1">
              <a:defRPr/>
            </a:pPr>
            <a:r>
              <a:rPr lang="en-US" b="1" dirty="0" smtClean="0"/>
              <a:t>Promote a community awareness program to educate people concerning a tsunami hazard</a:t>
            </a:r>
            <a:endParaRPr lang="en-US"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371600"/>
            <a:ext cx="8915400" cy="4987925"/>
          </a:xfrm>
        </p:spPr>
        <p:txBody>
          <a:bodyPr>
            <a:normAutofit fontScale="92500" lnSpcReduction="10000"/>
          </a:bodyPr>
          <a:lstStyle/>
          <a:p>
            <a:pPr>
              <a:defRPr/>
            </a:pPr>
            <a:r>
              <a:rPr lang="en-US" sz="2000" dirty="0" smtClean="0"/>
              <a:t>Many people do not know the signs of an approaching tsunami or what to do if a watch or warning is issued</a:t>
            </a:r>
          </a:p>
          <a:p>
            <a:pPr>
              <a:defRPr/>
            </a:pPr>
            <a:r>
              <a:rPr lang="en-US" sz="2000" dirty="0" smtClean="0"/>
              <a:t>Personally if you are somewhere and you find a warning is issued take the following actions:</a:t>
            </a:r>
          </a:p>
          <a:p>
            <a:pPr lvl="1">
              <a:defRPr/>
            </a:pPr>
            <a:r>
              <a:rPr lang="en-US" sz="2000" b="1" dirty="0" smtClean="0"/>
              <a:t>Although all earthquakes don’t cause tsunamis, they can. If you feel an earthquake and you are on a beach area, head to high land</a:t>
            </a:r>
          </a:p>
          <a:p>
            <a:pPr lvl="1">
              <a:defRPr/>
            </a:pPr>
            <a:r>
              <a:rPr lang="en-US" sz="2000" b="1" dirty="0" smtClean="0"/>
              <a:t>If the trough of a tsunami wave arrives first, the ocean will recede.  This is a warning sign</a:t>
            </a:r>
          </a:p>
          <a:p>
            <a:pPr lvl="1">
              <a:defRPr/>
            </a:pPr>
            <a:r>
              <a:rPr lang="en-US" sz="2000" b="1" dirty="0" smtClean="0"/>
              <a:t>Although a tsunami may be relatively small at one location, it may be much larger nearby</a:t>
            </a:r>
          </a:p>
          <a:p>
            <a:pPr lvl="1">
              <a:defRPr/>
            </a:pPr>
            <a:r>
              <a:rPr lang="en-US" sz="2000" b="1" dirty="0" smtClean="0"/>
              <a:t>Tsunamis generally consist of a series of waves, and there can be up to an hour between waves</a:t>
            </a:r>
          </a:p>
          <a:p>
            <a:pPr lvl="1">
              <a:defRPr/>
            </a:pPr>
            <a:r>
              <a:rPr lang="en-US" sz="2000" b="1" dirty="0" smtClean="0"/>
              <a:t>As coastal communities gain tsunami-readiness status, they will have warning sirens; if you hear a siren, move away from the beach to higher ground</a:t>
            </a:r>
          </a:p>
          <a:p>
            <a:pPr lvl="1">
              <a:defRPr/>
            </a:pPr>
            <a:r>
              <a:rPr lang="en-US" sz="2000" b="1" dirty="0" smtClean="0"/>
              <a:t>If you are aware that a tsunami watch or warning has been issued, do not go down to the beach to watch the tsunami</a:t>
            </a:r>
            <a:endParaRPr lang="en-US" b="1" dirty="0" smtClean="0"/>
          </a:p>
          <a:p>
            <a:pPr lvl="1">
              <a:defRPr/>
            </a:pPr>
            <a:endParaRPr lang="en-US" dirty="0" smtClean="0"/>
          </a:p>
        </p:txBody>
      </p:sp>
      <p:sp>
        <p:nvSpPr>
          <p:cNvPr id="3" name="Title 2"/>
          <p:cNvSpPr>
            <a:spLocks noGrp="1"/>
          </p:cNvSpPr>
          <p:nvPr>
            <p:ph type="title" idx="4294967295"/>
          </p:nvPr>
        </p:nvSpPr>
        <p:spPr>
          <a:xfrm>
            <a:off x="0" y="381000"/>
            <a:ext cx="9144000" cy="1143000"/>
          </a:xfrm>
        </p:spPr>
        <p:txBody>
          <a:bodyPr>
            <a:noAutofit/>
          </a:bodyPr>
          <a:lstStyle/>
          <a:p>
            <a:pPr>
              <a:defRPr/>
            </a:pPr>
            <a:r>
              <a:rPr lang="en-US" sz="3600" dirty="0" smtClean="0"/>
              <a:t>Perception and Personal Adjustment to Tsunami Hazard </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0"/>
            <a:ext cx="8763000" cy="1143000"/>
          </a:xfrm>
        </p:spPr>
        <p:txBody>
          <a:bodyPr>
            <a:normAutofit/>
          </a:bodyPr>
          <a:lstStyle/>
          <a:p>
            <a:pPr>
              <a:defRPr/>
            </a:pPr>
            <a:r>
              <a:rPr lang="en-US" sz="4000" dirty="0" smtClean="0"/>
              <a:t>Past Earthquakes and Tsunamis</a:t>
            </a:r>
            <a:endParaRPr lang="en-US" sz="4000" dirty="0"/>
          </a:p>
        </p:txBody>
      </p:sp>
      <p:sp>
        <p:nvSpPr>
          <p:cNvPr id="3" name="Text Placeholder 2"/>
          <p:cNvSpPr>
            <a:spLocks noGrp="1"/>
          </p:cNvSpPr>
          <p:nvPr>
            <p:ph type="body" idx="4294967295"/>
          </p:nvPr>
        </p:nvSpPr>
        <p:spPr>
          <a:xfrm>
            <a:off x="0" y="838200"/>
            <a:ext cx="9144000" cy="5521325"/>
          </a:xfrm>
        </p:spPr>
        <p:txBody>
          <a:bodyPr>
            <a:noAutofit/>
          </a:bodyPr>
          <a:lstStyle/>
          <a:p>
            <a:pPr>
              <a:defRPr/>
            </a:pPr>
            <a:r>
              <a:rPr lang="en-US" sz="2200" dirty="0" smtClean="0"/>
              <a:t>On Dec. 26, 2004, a 9.1earthquake happened below the Indian Ocean of the west coast of Indonesia</a:t>
            </a:r>
          </a:p>
          <a:p>
            <a:pPr lvl="1">
              <a:defRPr/>
            </a:pPr>
            <a:r>
              <a:rPr lang="en-US" dirty="0" smtClean="0"/>
              <a:t>The result of that earthquake was a tsunami which caused the most damage ever recorded</a:t>
            </a:r>
          </a:p>
          <a:p>
            <a:pPr lvl="2">
              <a:defRPr/>
            </a:pPr>
            <a:r>
              <a:rPr lang="en-US" sz="2200" dirty="0" smtClean="0"/>
              <a:t>Close to 230,000 people were killed</a:t>
            </a:r>
          </a:p>
          <a:p>
            <a:pPr lvl="2">
              <a:defRPr/>
            </a:pPr>
            <a:r>
              <a:rPr lang="en-US" sz="2200" dirty="0" smtClean="0"/>
              <a:t>Hundreds of thousands injured</a:t>
            </a:r>
          </a:p>
          <a:p>
            <a:pPr lvl="2">
              <a:defRPr/>
            </a:pPr>
            <a:r>
              <a:rPr lang="en-US" sz="2200" dirty="0" smtClean="0"/>
              <a:t>The rupture was about the length of California and the uplift was about 65 ft.</a:t>
            </a:r>
          </a:p>
          <a:p>
            <a:pPr lvl="2">
              <a:defRPr/>
            </a:pPr>
            <a:r>
              <a:rPr lang="en-US" sz="2200" dirty="0" smtClean="0"/>
              <a:t>There was no tsunami warning system in the Indian Ocean, leading to more people killed and hurt</a:t>
            </a:r>
          </a:p>
          <a:p>
            <a:pPr lvl="2">
              <a:defRPr/>
            </a:pPr>
            <a:r>
              <a:rPr lang="en-US" sz="2200" dirty="0" smtClean="0"/>
              <a:t>Recognizing the signs of a coming tsunami saved many lives</a:t>
            </a:r>
          </a:p>
          <a:p>
            <a:pPr>
              <a:defRPr/>
            </a:pPr>
            <a:r>
              <a:rPr lang="en-US" sz="2200" dirty="0" smtClean="0"/>
              <a:t>Since this earthquake and tsunami happened a warning system has been installed on the Indian Ocean floor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0"/>
            <a:ext cx="8458200" cy="1143000"/>
          </a:xfrm>
        </p:spPr>
        <p:txBody>
          <a:bodyPr>
            <a:normAutofit/>
          </a:bodyPr>
          <a:lstStyle/>
          <a:p>
            <a:pPr>
              <a:defRPr/>
            </a:pPr>
            <a:r>
              <a:rPr lang="en-US" sz="4400" dirty="0" smtClean="0"/>
              <a:t>2004 Earthquake and Tsunami</a:t>
            </a:r>
            <a:endParaRPr lang="en-US" sz="4400" dirty="0"/>
          </a:p>
        </p:txBody>
      </p:sp>
      <p:pic>
        <p:nvPicPr>
          <p:cNvPr id="33796" name="Picture 4" descr="http://www.masternewmedia.org/images/map_of_thye_areas_hit.gif"/>
          <p:cNvPicPr>
            <a:picLocks noChangeAspect="1" noChangeArrowheads="1"/>
          </p:cNvPicPr>
          <p:nvPr/>
        </p:nvPicPr>
        <p:blipFill>
          <a:blip r:embed="rId2" cstate="print"/>
          <a:srcRect/>
          <a:stretch>
            <a:fillRect/>
          </a:stretch>
        </p:blipFill>
        <p:spPr bwMode="auto">
          <a:xfrm>
            <a:off x="1219200" y="1295400"/>
            <a:ext cx="6854117" cy="464836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143000"/>
          </a:xfrm>
        </p:spPr>
        <p:txBody>
          <a:bodyPr>
            <a:normAutofit/>
          </a:bodyPr>
          <a:lstStyle/>
          <a:p>
            <a:pPr>
              <a:defRPr/>
            </a:pPr>
            <a:r>
              <a:rPr lang="en-US" sz="4000" dirty="0" smtClean="0"/>
              <a:t>2011 Japanese Earthquake and Tsunami</a:t>
            </a:r>
            <a:endParaRPr lang="en-US" sz="4000" dirty="0"/>
          </a:p>
        </p:txBody>
      </p:sp>
      <p:sp>
        <p:nvSpPr>
          <p:cNvPr id="3" name="Text Placeholder 2"/>
          <p:cNvSpPr>
            <a:spLocks noGrp="1"/>
          </p:cNvSpPr>
          <p:nvPr>
            <p:ph type="body" idx="4294967295"/>
          </p:nvPr>
        </p:nvSpPr>
        <p:spPr>
          <a:xfrm>
            <a:off x="381000" y="1219200"/>
            <a:ext cx="8534400" cy="4835525"/>
          </a:xfrm>
        </p:spPr>
        <p:txBody>
          <a:bodyPr>
            <a:normAutofit/>
          </a:bodyPr>
          <a:lstStyle/>
          <a:p>
            <a:pPr>
              <a:defRPr/>
            </a:pPr>
            <a:r>
              <a:rPr lang="en-US" dirty="0" smtClean="0"/>
              <a:t>2011 a 9.0 earthquake happened with a giant tsunami to follow</a:t>
            </a:r>
          </a:p>
          <a:p>
            <a:pPr lvl="1">
              <a:defRPr/>
            </a:pPr>
            <a:r>
              <a:rPr lang="en-US" sz="2400" dirty="0" smtClean="0"/>
              <a:t>A 6 to 8 meter upthrust happened due to the earthquake</a:t>
            </a:r>
          </a:p>
          <a:p>
            <a:pPr lvl="1">
              <a:defRPr/>
            </a:pPr>
            <a:r>
              <a:rPr lang="en-US" sz="2400" dirty="0" smtClean="0"/>
              <a:t>This upthrust caused a tsunami that brought destruction along the Pacific Coast of Japan’s northern island</a:t>
            </a:r>
          </a:p>
          <a:p>
            <a:pPr lvl="1">
              <a:defRPr/>
            </a:pPr>
            <a:r>
              <a:rPr lang="en-US" sz="2400" dirty="0" smtClean="0"/>
              <a:t>The tsunami propagated through the Pacific Ocean to North and South America from Alaska to Chile</a:t>
            </a:r>
          </a:p>
          <a:p>
            <a:pPr lvl="1">
              <a:defRPr/>
            </a:pPr>
            <a:r>
              <a:rPr lang="en-US" sz="2400" dirty="0" smtClean="0"/>
              <a:t>Warnings were issued and many evacuations were carried out in countries along the edge of the Pacific Ocean</a:t>
            </a:r>
          </a:p>
          <a:p>
            <a:pPr lvl="1">
              <a:defRPr/>
            </a:pPr>
            <a:r>
              <a:rPr lang="en-US" sz="2400" dirty="0" smtClean="0"/>
              <a:t>The worse damage in Japan from the tsunami was the nuclear plant which was inundated with the waves.  This cause the plant to be shut down and hoped it wouldn’t have a melt down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livescience.com/images/i/000/022/387/original/japan-tsunami-map-110311-02.jpg?1322844472"/>
          <p:cNvPicPr>
            <a:picLocks noChangeAspect="1" noChangeArrowheads="1"/>
          </p:cNvPicPr>
          <p:nvPr/>
        </p:nvPicPr>
        <p:blipFill>
          <a:blip r:embed="rId2" cstate="print"/>
          <a:srcRect/>
          <a:stretch>
            <a:fillRect/>
          </a:stretch>
        </p:blipFill>
        <p:spPr bwMode="auto">
          <a:xfrm>
            <a:off x="838200" y="587121"/>
            <a:ext cx="7467600" cy="533933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066800"/>
            <a:ext cx="8686800" cy="5105400"/>
          </a:xfrm>
        </p:spPr>
        <p:txBody>
          <a:bodyPr>
            <a:normAutofit/>
          </a:bodyPr>
          <a:lstStyle/>
          <a:p>
            <a:pPr lvl="1">
              <a:defRPr/>
            </a:pPr>
            <a:r>
              <a:rPr lang="en-US" sz="2400" dirty="0" smtClean="0"/>
              <a:t>Sudden movement of the ocean floor, such as an earthquake, or a landslide </a:t>
            </a:r>
          </a:p>
          <a:p>
            <a:pPr lvl="1">
              <a:defRPr/>
            </a:pPr>
            <a:r>
              <a:rPr lang="en-US" sz="2400" dirty="0" smtClean="0"/>
              <a:t>Entire water column is disrupted by uplift of ocean floor</a:t>
            </a:r>
          </a:p>
          <a:p>
            <a:pPr lvl="1">
              <a:defRPr/>
            </a:pPr>
            <a:r>
              <a:rPr lang="en-US" sz="2400" dirty="0" smtClean="0"/>
              <a:t>The uplifted column of water is split in two when it falls to the ocean floor</a:t>
            </a:r>
          </a:p>
          <a:p>
            <a:pPr lvl="1">
              <a:defRPr/>
            </a:pPr>
            <a:r>
              <a:rPr lang="en-US" sz="2400" dirty="0" smtClean="0"/>
              <a:t>One wave is called the </a:t>
            </a:r>
            <a:r>
              <a:rPr lang="en-US" sz="2400" b="1" dirty="0" smtClean="0"/>
              <a:t>distant</a:t>
            </a:r>
            <a:r>
              <a:rPr lang="en-US" sz="2400" dirty="0" smtClean="0"/>
              <a:t> tsunami, and heads out to sea </a:t>
            </a:r>
          </a:p>
          <a:p>
            <a:pPr lvl="1">
              <a:defRPr/>
            </a:pPr>
            <a:r>
              <a:rPr lang="en-US" sz="2400" dirty="0" smtClean="0"/>
              <a:t>In deep ocean water the distant waves move very quickly</a:t>
            </a:r>
          </a:p>
          <a:p>
            <a:pPr lvl="1">
              <a:defRPr/>
            </a:pPr>
            <a:r>
              <a:rPr lang="en-US" sz="2400" dirty="0" smtClean="0"/>
              <a:t>The wave close to shore is called the </a:t>
            </a:r>
            <a:r>
              <a:rPr lang="en-US" sz="2400" b="1" dirty="0" smtClean="0"/>
              <a:t>local</a:t>
            </a:r>
            <a:r>
              <a:rPr lang="en-US" sz="2400" dirty="0" smtClean="0"/>
              <a:t> tsunami and heads to the shore</a:t>
            </a:r>
          </a:p>
        </p:txBody>
      </p:sp>
      <p:sp>
        <p:nvSpPr>
          <p:cNvPr id="3" name="Title 2"/>
          <p:cNvSpPr>
            <a:spLocks noGrp="1"/>
          </p:cNvSpPr>
          <p:nvPr>
            <p:ph type="title" idx="4294967295"/>
          </p:nvPr>
        </p:nvSpPr>
        <p:spPr>
          <a:xfrm>
            <a:off x="1143000" y="0"/>
            <a:ext cx="6934200" cy="1143000"/>
          </a:xfrm>
        </p:spPr>
        <p:txBody>
          <a:bodyPr/>
          <a:lstStyle/>
          <a:p>
            <a:pPr>
              <a:defRPr/>
            </a:pPr>
            <a:r>
              <a:rPr lang="en-US" dirty="0" smtClean="0"/>
              <a:t>Tsunami</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09600" y="152400"/>
            <a:ext cx="7696200" cy="1143000"/>
          </a:xfrm>
          <a:prstGeom prst="rect">
            <a:avLst/>
          </a:prstGeom>
        </p:spPr>
        <p:txBody>
          <a:bodyPr vert="horz" lIns="91440" tIns="45720" rIns="91440" bIns="45720" rtlCol="0"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Distant</a:t>
            </a:r>
            <a:r>
              <a:rPr kumimoji="0" lang="en-US" sz="4800" b="0" i="0" u="none" strike="noStrike" kern="1200" cap="none" spc="0" normalizeH="0" noProof="0" dirty="0" smtClean="0">
                <a:ln>
                  <a:noFill/>
                </a:ln>
                <a:solidFill>
                  <a:schemeClr val="tx1">
                    <a:lumMod val="85000"/>
                    <a:lumOff val="15000"/>
                  </a:schemeClr>
                </a:solidFill>
                <a:effectLst/>
                <a:uLnTx/>
                <a:uFillTx/>
                <a:latin typeface="+mj-lt"/>
                <a:ea typeface="+mj-ea"/>
                <a:cs typeface="+mj-cs"/>
              </a:rPr>
              <a:t> and Local </a:t>
            </a:r>
            <a:r>
              <a:rPr kumimoji="0" lang="en-US" sz="4800" b="0"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Tsunami Waves</a:t>
            </a:r>
            <a:endParaRPr kumimoji="0" lang="en-US" sz="4800" b="0" i="0" u="none" strike="noStrike" kern="1200" cap="none" spc="0" normalizeH="0" baseline="0" noProof="0" dirty="0">
              <a:ln>
                <a:noFill/>
              </a:ln>
              <a:solidFill>
                <a:schemeClr val="tx1">
                  <a:lumMod val="85000"/>
                  <a:lumOff val="15000"/>
                </a:schemeClr>
              </a:solidFill>
              <a:effectLst/>
              <a:uLnTx/>
              <a:uFillTx/>
              <a:latin typeface="+mj-lt"/>
              <a:ea typeface="+mj-ea"/>
              <a:cs typeface="+mj-cs"/>
            </a:endParaRPr>
          </a:p>
        </p:txBody>
      </p:sp>
      <p:pic>
        <p:nvPicPr>
          <p:cNvPr id="2457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76095" y="2362200"/>
            <a:ext cx="7163210" cy="25622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1447800" y="1905000"/>
            <a:ext cx="2003882" cy="461665"/>
          </a:xfrm>
          <a:prstGeom prst="rect">
            <a:avLst/>
          </a:prstGeom>
          <a:noFill/>
        </p:spPr>
        <p:txBody>
          <a:bodyPr wrap="none" rtlCol="0">
            <a:spAutoFit/>
          </a:bodyPr>
          <a:lstStyle/>
          <a:p>
            <a:r>
              <a:rPr lang="en-US" dirty="0" smtClean="0"/>
              <a:t>Distant Wave</a:t>
            </a:r>
            <a:endParaRPr lang="en-US" dirty="0"/>
          </a:p>
        </p:txBody>
      </p:sp>
      <p:sp>
        <p:nvSpPr>
          <p:cNvPr id="4" name="TextBox 3"/>
          <p:cNvSpPr txBox="1"/>
          <p:nvPr/>
        </p:nvSpPr>
        <p:spPr>
          <a:xfrm>
            <a:off x="6248400" y="1905000"/>
            <a:ext cx="1782667" cy="461665"/>
          </a:xfrm>
          <a:prstGeom prst="rect">
            <a:avLst/>
          </a:prstGeom>
          <a:noFill/>
        </p:spPr>
        <p:txBody>
          <a:bodyPr wrap="none" rtlCol="0">
            <a:spAutoFit/>
          </a:bodyPr>
          <a:lstStyle/>
          <a:p>
            <a:r>
              <a:rPr lang="en-US" dirty="0" smtClean="0"/>
              <a:t>Local Wave</a:t>
            </a:r>
            <a:endParaRPr lang="en-US" dirty="0"/>
          </a:p>
        </p:txBody>
      </p:sp>
      <p:cxnSp>
        <p:nvCxnSpPr>
          <p:cNvPr id="6" name="Straight Arrow Connector 5"/>
          <p:cNvCxnSpPr>
            <a:stCxn id="4" idx="2"/>
          </p:cNvCxnSpPr>
          <p:nvPr/>
        </p:nvCxnSpPr>
        <p:spPr>
          <a:xfrm flipH="1">
            <a:off x="6858000" y="2366665"/>
            <a:ext cx="281734" cy="8337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449741" y="2362200"/>
            <a:ext cx="217259"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219200"/>
            <a:ext cx="7696200" cy="4530725"/>
          </a:xfrm>
        </p:spPr>
        <p:txBody>
          <a:bodyPr>
            <a:normAutofit/>
          </a:bodyPr>
          <a:lstStyle/>
          <a:p>
            <a:pPr lvl="1">
              <a:defRPr/>
            </a:pPr>
            <a:r>
              <a:rPr lang="en-US" sz="2400" dirty="0" smtClean="0"/>
              <a:t>When the either kind of waves near the shore their speed decrease</a:t>
            </a:r>
          </a:p>
          <a:p>
            <a:pPr lvl="1">
              <a:defRPr/>
            </a:pPr>
            <a:r>
              <a:rPr lang="en-US" sz="2400" dirty="0" smtClean="0"/>
              <a:t>Nearing the shore line wave length is decreased and the wave height is increased</a:t>
            </a:r>
          </a:p>
          <a:p>
            <a:pPr lvl="1">
              <a:defRPr/>
            </a:pPr>
            <a:r>
              <a:rPr lang="en-US" sz="2400" dirty="0" smtClean="0"/>
              <a:t>Rapid advancing surge of water up to 40 meters high</a:t>
            </a:r>
          </a:p>
          <a:p>
            <a:pPr lvl="1">
              <a:defRPr/>
            </a:pPr>
            <a:r>
              <a:rPr lang="en-US" sz="2400" dirty="0" smtClean="0"/>
              <a:t>This advancing wave is called the </a:t>
            </a:r>
            <a:r>
              <a:rPr lang="en-US" sz="2400" b="1" dirty="0" smtClean="0"/>
              <a:t>runup </a:t>
            </a:r>
            <a:r>
              <a:rPr lang="en-US" sz="2400" dirty="0" smtClean="0"/>
              <a:t>of the wave</a:t>
            </a:r>
          </a:p>
        </p:txBody>
      </p:sp>
      <p:sp>
        <p:nvSpPr>
          <p:cNvPr id="3" name="Title 2"/>
          <p:cNvSpPr>
            <a:spLocks noGrp="1"/>
          </p:cNvSpPr>
          <p:nvPr>
            <p:ph type="title" idx="4294967295"/>
          </p:nvPr>
        </p:nvSpPr>
        <p:spPr>
          <a:xfrm>
            <a:off x="990600" y="228600"/>
            <a:ext cx="6934200" cy="1143000"/>
          </a:xfrm>
        </p:spPr>
        <p:txBody>
          <a:bodyPr/>
          <a:lstStyle/>
          <a:p>
            <a:pPr>
              <a:defRPr/>
            </a:pPr>
            <a:r>
              <a:rPr lang="en-US" dirty="0" smtClean="0"/>
              <a:t>Tsunami Waves</a:t>
            </a:r>
            <a:endParaRPr lang="en-US" dirty="0"/>
          </a:p>
        </p:txBody>
      </p:sp>
      <p:graphicFrame>
        <p:nvGraphicFramePr>
          <p:cNvPr id="23553" name="Object 1"/>
          <p:cNvGraphicFramePr>
            <a:graphicFrameLocks noChangeAspect="1"/>
          </p:cNvGraphicFramePr>
          <p:nvPr/>
        </p:nvGraphicFramePr>
        <p:xfrm>
          <a:off x="0" y="6159500"/>
          <a:ext cx="1549400" cy="685800"/>
        </p:xfrm>
        <a:graphic>
          <a:graphicData uri="http://schemas.openxmlformats.org/presentationml/2006/ole">
            <p:oleObj spid="_x0000_s23555" name="Package" showAsIcon="1" r:id="rId3" imgW="1558344" imgH="682580" progId="Package">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8040</TotalTime>
  <Words>1765</Words>
  <Application>Microsoft Office PowerPoint</Application>
  <PresentationFormat>On-screen Show (4:3)</PresentationFormat>
  <Paragraphs>155</Paragraphs>
  <Slides>27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NewsPrint</vt:lpstr>
      <vt:lpstr>Package</vt:lpstr>
      <vt:lpstr>Tsunamis Chapter 4</vt:lpstr>
      <vt:lpstr>Learning Objectives</vt:lpstr>
      <vt:lpstr>Past Earthquakes and Tsunamis</vt:lpstr>
      <vt:lpstr>2004 Earthquake and Tsunami</vt:lpstr>
      <vt:lpstr>2011 Japanese Earthquake and Tsunami</vt:lpstr>
      <vt:lpstr>Slide 6</vt:lpstr>
      <vt:lpstr>Tsunami</vt:lpstr>
      <vt:lpstr>Slide 8</vt:lpstr>
      <vt:lpstr>Tsunami Waves</vt:lpstr>
      <vt:lpstr>Tsunami Waves</vt:lpstr>
      <vt:lpstr>Landslides and Tsunamis</vt:lpstr>
      <vt:lpstr>Regions at Risk of Tsunamis</vt:lpstr>
      <vt:lpstr>Ranking the Tsunami Hazard Risk</vt:lpstr>
      <vt:lpstr>Slide 14</vt:lpstr>
      <vt:lpstr>Effects of Tsunamis and Linkages with other Hazards</vt:lpstr>
      <vt:lpstr>Effects of Tsunamis and Linkages with other Hazards</vt:lpstr>
      <vt:lpstr>Effects of Tsunamis and Linkages with other Hazards</vt:lpstr>
      <vt:lpstr>Natural Service of Tsunamis</vt:lpstr>
      <vt:lpstr>Human Interaction with Tsunamis</vt:lpstr>
      <vt:lpstr>Minimizing the Tsunami Hazard</vt:lpstr>
      <vt:lpstr>Minimizing the Tsunami Hazard</vt:lpstr>
      <vt:lpstr>Minimizing the Tsunami Hazard</vt:lpstr>
      <vt:lpstr>Minimizing the Tsunami Hazard</vt:lpstr>
      <vt:lpstr>Minimizing the Tsunami Hazard</vt:lpstr>
      <vt:lpstr>Minimizing the Tsunami Hazard</vt:lpstr>
      <vt:lpstr>Minimizing the Tsunami Hazard</vt:lpstr>
      <vt:lpstr>Perception and Personal Adjustment to Tsunami Hazard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Allen Clark</cp:lastModifiedBy>
  <cp:revision>325</cp:revision>
  <dcterms:created xsi:type="dcterms:W3CDTF">2007-09-03T15:50:30Z</dcterms:created>
  <dcterms:modified xsi:type="dcterms:W3CDTF">2013-09-23T02:37:44Z</dcterms:modified>
</cp:coreProperties>
</file>